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651" r:id="rId2"/>
    <p:sldId id="652" r:id="rId3"/>
    <p:sldId id="592" r:id="rId4"/>
    <p:sldId id="65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6" autoAdjust="0"/>
    <p:restoredTop sz="94706" autoAdjust="0"/>
  </p:normalViewPr>
  <p:slideViewPr>
    <p:cSldViewPr>
      <p:cViewPr>
        <p:scale>
          <a:sx n="73" d="100"/>
          <a:sy n="73" d="100"/>
        </p:scale>
        <p:origin x="905" y="18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710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12/15/2023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12/15/2023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12/15/2023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12/15/2023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12/15/2023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12/15/2023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12/15/2023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12/15/2023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12/15/2023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Ready, Set, Candy!</a:t>
            </a:r>
            <a:br>
              <a:rPr lang="en-US" sz="6000" dirty="0"/>
            </a:br>
            <a:r>
              <a:rPr lang="en-US" sz="6000" dirty="0"/>
              <a:t>PCB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12/12/2023</a:t>
            </a:r>
          </a:p>
          <a:p>
            <a:r>
              <a:rPr lang="en-US" dirty="0"/>
              <a:t>Sunny Yu</a:t>
            </a:r>
          </a:p>
        </p:txBody>
      </p:sp>
    </p:spTree>
    <p:extLst>
      <p:ext uri="{BB962C8B-B14F-4D97-AF65-F5344CB8AC3E}">
        <p14:creationId xmlns:p14="http://schemas.microsoft.com/office/powerpoint/2010/main" val="201686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8001000" cy="4914900"/>
          </a:xfrm>
        </p:spPr>
        <p:txBody>
          <a:bodyPr>
            <a:normAutofit/>
          </a:bodyPr>
          <a:lstStyle/>
          <a:p>
            <a:r>
              <a:rPr lang="en-US" dirty="0"/>
              <a:t>Create a PCB for “Ready, Set, Nerds!” </a:t>
            </a:r>
          </a:p>
          <a:p>
            <a:pPr lvl="1"/>
            <a:r>
              <a:rPr lang="en-US" dirty="0"/>
              <a:t>A system designed to dispense candy (Nerds) after beating a game of Set </a:t>
            </a:r>
          </a:p>
          <a:p>
            <a:pPr lvl="1"/>
            <a:r>
              <a:rPr lang="en-US" dirty="0"/>
              <a:t>Helps limit the time spent playing games and the amount of candy consumed</a:t>
            </a:r>
          </a:p>
          <a:p>
            <a:r>
              <a:rPr lang="en-US" dirty="0"/>
              <a:t>Hardware:</a:t>
            </a:r>
          </a:p>
          <a:p>
            <a:pPr lvl="1"/>
            <a:r>
              <a:rPr lang="en-US" dirty="0"/>
              <a:t>SPI Display Screen</a:t>
            </a:r>
          </a:p>
          <a:p>
            <a:pPr lvl="1"/>
            <a:r>
              <a:rPr lang="en-US" dirty="0"/>
              <a:t>One Button (Dispense candy)</a:t>
            </a:r>
          </a:p>
          <a:p>
            <a:pPr lvl="1"/>
            <a:r>
              <a:rPr lang="en-US" dirty="0"/>
              <a:t>One Continuous Servo Motor</a:t>
            </a:r>
          </a:p>
        </p:txBody>
      </p:sp>
      <p:pic>
        <p:nvPicPr>
          <p:cNvPr id="1028" name="Picture 4" descr="Amazon.com: SET Enterprises SET - The Family Card Game of Visual Perception  - Race to Find The Matches, For Ages 8+,81 Cards, Rules included : Marsha  J. Falco: Toys &amp; Games">
            <a:extLst>
              <a:ext uri="{FF2B5EF4-FFF2-40B4-BE49-F238E27FC236}">
                <a16:creationId xmlns:a16="http://schemas.microsoft.com/office/drawing/2014/main" id="{9D0AB6A7-9990-4C05-1D5B-DFD45E639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029" y="3505200"/>
            <a:ext cx="22098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erds Mini Boxes in Bulk at Candy Nation">
            <a:extLst>
              <a:ext uri="{FF2B5EF4-FFF2-40B4-BE49-F238E27FC236}">
                <a16:creationId xmlns:a16="http://schemas.microsoft.com/office/drawing/2014/main" id="{C7894D33-2095-0441-4122-71B1EC973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869297"/>
            <a:ext cx="1633829" cy="134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toilet in a box&#10;&#10;Description automatically generated">
            <a:extLst>
              <a:ext uri="{FF2B5EF4-FFF2-40B4-BE49-F238E27FC236}">
                <a16:creationId xmlns:a16="http://schemas.microsoft.com/office/drawing/2014/main" id="{CDF473A9-62BB-7A90-5366-294A480584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667" t="8518" r="13889" b="6297"/>
          <a:stretch/>
        </p:blipFill>
        <p:spPr>
          <a:xfrm rot="5400000">
            <a:off x="8277606" y="790194"/>
            <a:ext cx="3562347" cy="32773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EE942E-EC2B-78B7-1956-8D8DD629C7D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819" r="12524"/>
          <a:stretch/>
        </p:blipFill>
        <p:spPr>
          <a:xfrm>
            <a:off x="8915400" y="4343400"/>
            <a:ext cx="2209800" cy="155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1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9DF62-72FD-42C4-ABC1-3574A78A4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 dirty="0"/>
              <a:t>System Block Diagram – Ready, Set, Nerds!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FDE4AD7-B68C-4F5F-A0F1-18CEAE40D103}"/>
              </a:ext>
            </a:extLst>
          </p:cNvPr>
          <p:cNvSpPr/>
          <p:nvPr/>
        </p:nvSpPr>
        <p:spPr>
          <a:xfrm>
            <a:off x="609600" y="1295400"/>
            <a:ext cx="10972800" cy="4572000"/>
          </a:xfrm>
          <a:prstGeom prst="round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84C684D-DD40-4DFE-A341-748603CB2889}"/>
              </a:ext>
            </a:extLst>
          </p:cNvPr>
          <p:cNvSpPr/>
          <p:nvPr/>
        </p:nvSpPr>
        <p:spPr>
          <a:xfrm>
            <a:off x="4019550" y="1523999"/>
            <a:ext cx="2857500" cy="4114801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661B8A-FAF1-4459-B2AC-B57D8F2F4381}"/>
              </a:ext>
            </a:extLst>
          </p:cNvPr>
          <p:cNvSpPr txBox="1"/>
          <p:nvPr/>
        </p:nvSpPr>
        <p:spPr>
          <a:xfrm>
            <a:off x="4599349" y="1567934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PocketBeagle</a:t>
            </a:r>
            <a:endParaRPr lang="en-US" b="1" dirty="0"/>
          </a:p>
        </p:txBody>
      </p:sp>
      <p:sp>
        <p:nvSpPr>
          <p:cNvPr id="139" name="Rectangle: Rounded Corners 138">
            <a:extLst>
              <a:ext uri="{FF2B5EF4-FFF2-40B4-BE49-F238E27FC236}">
                <a16:creationId xmlns:a16="http://schemas.microsoft.com/office/drawing/2014/main" id="{CC0445D1-1462-48AB-BCE4-CE3A97F8349D}"/>
              </a:ext>
            </a:extLst>
          </p:cNvPr>
          <p:cNvSpPr/>
          <p:nvPr/>
        </p:nvSpPr>
        <p:spPr>
          <a:xfrm>
            <a:off x="8711322" y="3921367"/>
            <a:ext cx="2286000" cy="1477595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SPI Display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F673D87-8E6B-427D-936A-ABE9A33DDACC}"/>
              </a:ext>
            </a:extLst>
          </p:cNvPr>
          <p:cNvSpPr txBox="1"/>
          <p:nvPr/>
        </p:nvSpPr>
        <p:spPr>
          <a:xfrm>
            <a:off x="8784817" y="4023008"/>
            <a:ext cx="4748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SPI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B7EEF491-7A65-4927-AB11-27686AAE6546}"/>
              </a:ext>
            </a:extLst>
          </p:cNvPr>
          <p:cNvSpPr txBox="1"/>
          <p:nvPr/>
        </p:nvSpPr>
        <p:spPr>
          <a:xfrm>
            <a:off x="8725515" y="5038931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GPIO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CB98438D-D68E-448C-AF92-215BE4F54EBB}"/>
              </a:ext>
            </a:extLst>
          </p:cNvPr>
          <p:cNvSpPr txBox="1"/>
          <p:nvPr/>
        </p:nvSpPr>
        <p:spPr>
          <a:xfrm>
            <a:off x="10271228" y="4018483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VCC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FF27626F-EB34-4582-BACF-544E14E0FA33}"/>
              </a:ext>
            </a:extLst>
          </p:cNvPr>
          <p:cNvCxnSpPr>
            <a:cxnSpLocks/>
          </p:cNvCxnSpPr>
          <p:nvPr/>
        </p:nvCxnSpPr>
        <p:spPr>
          <a:xfrm>
            <a:off x="10474621" y="3778031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FEF8A1-1B8E-4651-8FA0-9E9F0DB01072}"/>
              </a:ext>
            </a:extLst>
          </p:cNvPr>
          <p:cNvCxnSpPr>
            <a:cxnSpLocks/>
          </p:cNvCxnSpPr>
          <p:nvPr/>
        </p:nvCxnSpPr>
        <p:spPr>
          <a:xfrm flipV="1">
            <a:off x="10588921" y="3778031"/>
            <a:ext cx="0" cy="152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BBED1971-1442-4854-9D24-A89C08F559CB}"/>
              </a:ext>
            </a:extLst>
          </p:cNvPr>
          <p:cNvSpPr txBox="1"/>
          <p:nvPr/>
        </p:nvSpPr>
        <p:spPr>
          <a:xfrm>
            <a:off x="10274572" y="3462094"/>
            <a:ext cx="606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3.3V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D421249-DC31-4287-BB84-CA519A37DCA9}"/>
              </a:ext>
            </a:extLst>
          </p:cNvPr>
          <p:cNvCxnSpPr>
            <a:cxnSpLocks/>
          </p:cNvCxnSpPr>
          <p:nvPr/>
        </p:nvCxnSpPr>
        <p:spPr>
          <a:xfrm flipH="1">
            <a:off x="6868788" y="4176897"/>
            <a:ext cx="18288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7A5BA1A-CA42-7D6A-A53B-CD5E9A882FE7}"/>
              </a:ext>
            </a:extLst>
          </p:cNvPr>
          <p:cNvCxnSpPr>
            <a:cxnSpLocks/>
          </p:cNvCxnSpPr>
          <p:nvPr/>
        </p:nvCxnSpPr>
        <p:spPr>
          <a:xfrm flipH="1">
            <a:off x="6868788" y="5192819"/>
            <a:ext cx="183982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BAAE93A6-DC75-26F9-B62F-33FFA57FE13F}"/>
              </a:ext>
            </a:extLst>
          </p:cNvPr>
          <p:cNvSpPr txBox="1"/>
          <p:nvPr/>
        </p:nvSpPr>
        <p:spPr>
          <a:xfrm>
            <a:off x="7505007" y="3900829"/>
            <a:ext cx="4748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SPI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8675328-3866-0DE0-47B8-3AA0F09EB48A}"/>
              </a:ext>
            </a:extLst>
          </p:cNvPr>
          <p:cNvSpPr txBox="1"/>
          <p:nvPr/>
        </p:nvSpPr>
        <p:spPr>
          <a:xfrm>
            <a:off x="7427410" y="4897070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GPIO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F0751F6-7420-74FD-B572-B6C87D61F49D}"/>
              </a:ext>
            </a:extLst>
          </p:cNvPr>
          <p:cNvSpPr txBox="1"/>
          <p:nvPr/>
        </p:nvSpPr>
        <p:spPr>
          <a:xfrm>
            <a:off x="6166878" y="3974363"/>
            <a:ext cx="4748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SPI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469E13C-5180-0309-3797-F5C9558E715A}"/>
              </a:ext>
            </a:extLst>
          </p:cNvPr>
          <p:cNvSpPr txBox="1"/>
          <p:nvPr/>
        </p:nvSpPr>
        <p:spPr>
          <a:xfrm>
            <a:off x="6103226" y="5038931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GPIO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D1ADCF4-ADE4-1E34-043E-66A21D4AD162}"/>
              </a:ext>
            </a:extLst>
          </p:cNvPr>
          <p:cNvCxnSpPr>
            <a:cxnSpLocks/>
          </p:cNvCxnSpPr>
          <p:nvPr/>
        </p:nvCxnSpPr>
        <p:spPr>
          <a:xfrm>
            <a:off x="3467100" y="4208277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51FC47-FE10-A6D2-E3B5-0DF2287975A1}"/>
              </a:ext>
            </a:extLst>
          </p:cNvPr>
          <p:cNvCxnSpPr>
            <a:cxnSpLocks/>
          </p:cNvCxnSpPr>
          <p:nvPr/>
        </p:nvCxnSpPr>
        <p:spPr>
          <a:xfrm flipH="1" flipV="1">
            <a:off x="3581400" y="4322577"/>
            <a:ext cx="76200" cy="381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9B75480-B55E-2ABE-2741-99D08CB0A12F}"/>
              </a:ext>
            </a:extLst>
          </p:cNvPr>
          <p:cNvCxnSpPr>
            <a:cxnSpLocks/>
          </p:cNvCxnSpPr>
          <p:nvPr/>
        </p:nvCxnSpPr>
        <p:spPr>
          <a:xfrm flipV="1">
            <a:off x="3543300" y="4360677"/>
            <a:ext cx="114300" cy="381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4A354E5-0A34-E769-63A6-BEA5D650FC23}"/>
              </a:ext>
            </a:extLst>
          </p:cNvPr>
          <p:cNvCxnSpPr>
            <a:cxnSpLocks/>
          </p:cNvCxnSpPr>
          <p:nvPr/>
        </p:nvCxnSpPr>
        <p:spPr>
          <a:xfrm>
            <a:off x="3543300" y="4398777"/>
            <a:ext cx="114300" cy="381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E390D2E-7D15-BDF0-C4D7-CD33649B8B5B}"/>
              </a:ext>
            </a:extLst>
          </p:cNvPr>
          <p:cNvCxnSpPr>
            <a:cxnSpLocks/>
          </p:cNvCxnSpPr>
          <p:nvPr/>
        </p:nvCxnSpPr>
        <p:spPr>
          <a:xfrm flipV="1">
            <a:off x="3543300" y="4436877"/>
            <a:ext cx="114300" cy="381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00B3894-8E89-B690-CA40-2ED695D539CC}"/>
              </a:ext>
            </a:extLst>
          </p:cNvPr>
          <p:cNvCxnSpPr>
            <a:cxnSpLocks/>
          </p:cNvCxnSpPr>
          <p:nvPr/>
        </p:nvCxnSpPr>
        <p:spPr>
          <a:xfrm flipH="1" flipV="1">
            <a:off x="3543300" y="4474977"/>
            <a:ext cx="76200" cy="381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193CA81-ED76-7C36-672F-DC4701B4ABBF}"/>
              </a:ext>
            </a:extLst>
          </p:cNvPr>
          <p:cNvCxnSpPr>
            <a:cxnSpLocks/>
          </p:cNvCxnSpPr>
          <p:nvPr/>
        </p:nvCxnSpPr>
        <p:spPr>
          <a:xfrm flipV="1">
            <a:off x="3619500" y="4508731"/>
            <a:ext cx="0" cy="2286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67D6C2C-9315-D581-8817-E542581989F5}"/>
              </a:ext>
            </a:extLst>
          </p:cNvPr>
          <p:cNvCxnSpPr>
            <a:cxnSpLocks/>
          </p:cNvCxnSpPr>
          <p:nvPr/>
        </p:nvCxnSpPr>
        <p:spPr>
          <a:xfrm flipV="1">
            <a:off x="3581400" y="4208277"/>
            <a:ext cx="0" cy="1143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DE0A204-DDB1-0662-875C-95B40825F726}"/>
              </a:ext>
            </a:extLst>
          </p:cNvPr>
          <p:cNvCxnSpPr>
            <a:cxnSpLocks/>
          </p:cNvCxnSpPr>
          <p:nvPr/>
        </p:nvCxnSpPr>
        <p:spPr>
          <a:xfrm flipH="1">
            <a:off x="2113057" y="4728133"/>
            <a:ext cx="4953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2D3001A-722C-8332-F3D4-15F0332E941D}"/>
              </a:ext>
            </a:extLst>
          </p:cNvPr>
          <p:cNvCxnSpPr>
            <a:cxnSpLocks/>
          </p:cNvCxnSpPr>
          <p:nvPr/>
        </p:nvCxnSpPr>
        <p:spPr>
          <a:xfrm>
            <a:off x="1998757" y="4994833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353A9A-B332-12AB-C33A-F29A4BE3F8D6}"/>
              </a:ext>
            </a:extLst>
          </p:cNvPr>
          <p:cNvCxnSpPr>
            <a:cxnSpLocks/>
          </p:cNvCxnSpPr>
          <p:nvPr/>
        </p:nvCxnSpPr>
        <p:spPr>
          <a:xfrm>
            <a:off x="2036857" y="5032933"/>
            <a:ext cx="152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5245277-E301-009D-8C24-79A995FD2524}"/>
              </a:ext>
            </a:extLst>
          </p:cNvPr>
          <p:cNvCxnSpPr>
            <a:cxnSpLocks/>
          </p:cNvCxnSpPr>
          <p:nvPr/>
        </p:nvCxnSpPr>
        <p:spPr>
          <a:xfrm flipH="1">
            <a:off x="2074957" y="5071033"/>
            <a:ext cx="762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7E1FE1F-F118-6F0E-71D9-E96D6D579DF4}"/>
              </a:ext>
            </a:extLst>
          </p:cNvPr>
          <p:cNvCxnSpPr>
            <a:cxnSpLocks/>
          </p:cNvCxnSpPr>
          <p:nvPr/>
        </p:nvCxnSpPr>
        <p:spPr>
          <a:xfrm flipV="1">
            <a:off x="2113057" y="4728133"/>
            <a:ext cx="0" cy="2667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F26BDE8-2930-4A75-F7CA-1BB4EE12811D}"/>
              </a:ext>
            </a:extLst>
          </p:cNvPr>
          <p:cNvCxnSpPr>
            <a:cxnSpLocks/>
          </p:cNvCxnSpPr>
          <p:nvPr/>
        </p:nvCxnSpPr>
        <p:spPr>
          <a:xfrm flipH="1">
            <a:off x="2984264" y="4733641"/>
            <a:ext cx="1042893" cy="148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B267BDB-F8F0-CF44-5FCA-BEBE9296FD8F}"/>
              </a:ext>
            </a:extLst>
          </p:cNvPr>
          <p:cNvSpPr txBox="1"/>
          <p:nvPr/>
        </p:nvSpPr>
        <p:spPr>
          <a:xfrm>
            <a:off x="3184084" y="4227655"/>
            <a:ext cx="4010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1k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0EFE5E0-FE23-A89B-487F-BB4003D64B99}"/>
              </a:ext>
            </a:extLst>
          </p:cNvPr>
          <p:cNvCxnSpPr>
            <a:cxnSpLocks/>
          </p:cNvCxnSpPr>
          <p:nvPr/>
        </p:nvCxnSpPr>
        <p:spPr>
          <a:xfrm flipH="1">
            <a:off x="2590800" y="4660164"/>
            <a:ext cx="4572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80520586-2E3D-CA92-1257-A3E4CED7C064}"/>
              </a:ext>
            </a:extLst>
          </p:cNvPr>
          <p:cNvSpPr/>
          <p:nvPr/>
        </p:nvSpPr>
        <p:spPr>
          <a:xfrm>
            <a:off x="2732328" y="4586688"/>
            <a:ext cx="152400" cy="76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FE1C4A0-0A1A-41A9-4C4D-296B1BF5BAF1}"/>
              </a:ext>
            </a:extLst>
          </p:cNvPr>
          <p:cNvSpPr txBox="1"/>
          <p:nvPr/>
        </p:nvSpPr>
        <p:spPr>
          <a:xfrm>
            <a:off x="4173625" y="4597103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GPIO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3446402-1E5F-2539-B50B-6DBB62CC2E2D}"/>
              </a:ext>
            </a:extLst>
          </p:cNvPr>
          <p:cNvCxnSpPr>
            <a:cxnSpLocks/>
          </p:cNvCxnSpPr>
          <p:nvPr/>
        </p:nvCxnSpPr>
        <p:spPr>
          <a:xfrm>
            <a:off x="10474621" y="5551361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7885969-5E73-4152-02B9-0454A1E7C01D}"/>
              </a:ext>
            </a:extLst>
          </p:cNvPr>
          <p:cNvCxnSpPr>
            <a:cxnSpLocks/>
          </p:cNvCxnSpPr>
          <p:nvPr/>
        </p:nvCxnSpPr>
        <p:spPr>
          <a:xfrm>
            <a:off x="10512721" y="5589461"/>
            <a:ext cx="152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40FF1B2-7EB8-F055-FE6D-9ACD1EFE48F0}"/>
              </a:ext>
            </a:extLst>
          </p:cNvPr>
          <p:cNvCxnSpPr>
            <a:cxnSpLocks/>
          </p:cNvCxnSpPr>
          <p:nvPr/>
        </p:nvCxnSpPr>
        <p:spPr>
          <a:xfrm flipH="1">
            <a:off x="10550821" y="5589461"/>
            <a:ext cx="762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EFF07ED-141C-CACB-C46E-9BA9C3D29464}"/>
              </a:ext>
            </a:extLst>
          </p:cNvPr>
          <p:cNvCxnSpPr>
            <a:cxnSpLocks/>
          </p:cNvCxnSpPr>
          <p:nvPr/>
        </p:nvCxnSpPr>
        <p:spPr>
          <a:xfrm flipV="1">
            <a:off x="10588921" y="5398961"/>
            <a:ext cx="0" cy="152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0BF3D937-63C6-7DA8-EE28-AEFFD3353FAC}"/>
              </a:ext>
            </a:extLst>
          </p:cNvPr>
          <p:cNvSpPr txBox="1"/>
          <p:nvPr/>
        </p:nvSpPr>
        <p:spPr>
          <a:xfrm>
            <a:off x="10297014" y="5038930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GND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B807A88-49FA-24D4-4FD7-B8265DCA2868}"/>
              </a:ext>
            </a:extLst>
          </p:cNvPr>
          <p:cNvSpPr/>
          <p:nvPr/>
        </p:nvSpPr>
        <p:spPr>
          <a:xfrm>
            <a:off x="7581900" y="2095014"/>
            <a:ext cx="1617810" cy="1106181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Servo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5D7B78C-8F1A-2615-0A75-DAF816C64695}"/>
              </a:ext>
            </a:extLst>
          </p:cNvPr>
          <p:cNvSpPr txBox="1"/>
          <p:nvPr/>
        </p:nvSpPr>
        <p:spPr>
          <a:xfrm>
            <a:off x="8513749" y="2091862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VCC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7C5372C-4632-5414-D7BF-87A7329D251E}"/>
              </a:ext>
            </a:extLst>
          </p:cNvPr>
          <p:cNvCxnSpPr>
            <a:cxnSpLocks/>
          </p:cNvCxnSpPr>
          <p:nvPr/>
        </p:nvCxnSpPr>
        <p:spPr>
          <a:xfrm>
            <a:off x="8681738" y="1942513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529B8BC-0016-B5A5-CE16-3FFF60B7070F}"/>
              </a:ext>
            </a:extLst>
          </p:cNvPr>
          <p:cNvCxnSpPr>
            <a:cxnSpLocks/>
          </p:cNvCxnSpPr>
          <p:nvPr/>
        </p:nvCxnSpPr>
        <p:spPr>
          <a:xfrm flipV="1">
            <a:off x="8796038" y="1942513"/>
            <a:ext cx="0" cy="152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3CD8B905-A8DF-81DE-6419-5D5A9B342FA0}"/>
              </a:ext>
            </a:extLst>
          </p:cNvPr>
          <p:cNvSpPr txBox="1"/>
          <p:nvPr/>
        </p:nvSpPr>
        <p:spPr>
          <a:xfrm>
            <a:off x="8481689" y="1626576"/>
            <a:ext cx="606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3.3V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689B217-1EE3-D541-ACC0-8E57BA567027}"/>
              </a:ext>
            </a:extLst>
          </p:cNvPr>
          <p:cNvCxnSpPr>
            <a:cxnSpLocks/>
          </p:cNvCxnSpPr>
          <p:nvPr/>
        </p:nvCxnSpPr>
        <p:spPr>
          <a:xfrm>
            <a:off x="8681738" y="3354121"/>
            <a:ext cx="2286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926070A5-0D0F-CD63-8D30-A99D0A4FB0D2}"/>
              </a:ext>
            </a:extLst>
          </p:cNvPr>
          <p:cNvCxnSpPr>
            <a:cxnSpLocks/>
          </p:cNvCxnSpPr>
          <p:nvPr/>
        </p:nvCxnSpPr>
        <p:spPr>
          <a:xfrm>
            <a:off x="8719838" y="3392221"/>
            <a:ext cx="152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D779AB3-6FA2-1FA8-4243-DD42A8D7B92A}"/>
              </a:ext>
            </a:extLst>
          </p:cNvPr>
          <p:cNvCxnSpPr>
            <a:cxnSpLocks/>
          </p:cNvCxnSpPr>
          <p:nvPr/>
        </p:nvCxnSpPr>
        <p:spPr>
          <a:xfrm flipH="1">
            <a:off x="8757938" y="3392221"/>
            <a:ext cx="762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42BE9C0-B61B-AE2A-947F-1D672F360E01}"/>
              </a:ext>
            </a:extLst>
          </p:cNvPr>
          <p:cNvCxnSpPr>
            <a:cxnSpLocks/>
          </p:cNvCxnSpPr>
          <p:nvPr/>
        </p:nvCxnSpPr>
        <p:spPr>
          <a:xfrm flipV="1">
            <a:off x="8796038" y="3201721"/>
            <a:ext cx="0" cy="152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2C727FC7-A4DA-E003-A396-2EA25724DC73}"/>
              </a:ext>
            </a:extLst>
          </p:cNvPr>
          <p:cNvSpPr txBox="1"/>
          <p:nvPr/>
        </p:nvSpPr>
        <p:spPr>
          <a:xfrm>
            <a:off x="8504131" y="2887656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GND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DEBBB5C-D104-EF7E-B260-9B9B91A4B25D}"/>
              </a:ext>
            </a:extLst>
          </p:cNvPr>
          <p:cNvCxnSpPr>
            <a:cxnSpLocks/>
          </p:cNvCxnSpPr>
          <p:nvPr/>
        </p:nvCxnSpPr>
        <p:spPr>
          <a:xfrm flipH="1">
            <a:off x="6868788" y="2639401"/>
            <a:ext cx="713112" cy="870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B2E695AA-43AE-13FF-6D0D-A2B51295BF80}"/>
              </a:ext>
            </a:extLst>
          </p:cNvPr>
          <p:cNvSpPr txBox="1"/>
          <p:nvPr/>
        </p:nvSpPr>
        <p:spPr>
          <a:xfrm>
            <a:off x="6182574" y="2485512"/>
            <a:ext cx="6238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PWM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23573BF-BF80-BAC3-F188-766D70A65C16}"/>
              </a:ext>
            </a:extLst>
          </p:cNvPr>
          <p:cNvSpPr txBox="1"/>
          <p:nvPr/>
        </p:nvSpPr>
        <p:spPr>
          <a:xfrm>
            <a:off x="2430511" y="4762544"/>
            <a:ext cx="77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Button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1579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180C6-AA0A-4ECF-9541-CCAFC7CAE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Mechanical Drawing – Ready, Set, Nerds!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85DA77-385B-4F84-8F43-08E260E63DE6}"/>
              </a:ext>
            </a:extLst>
          </p:cNvPr>
          <p:cNvSpPr/>
          <p:nvPr/>
        </p:nvSpPr>
        <p:spPr>
          <a:xfrm rot="10800000">
            <a:off x="1053473" y="1813129"/>
            <a:ext cx="4572000" cy="36576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6C1FBE-449A-434C-BD6C-4A1F9254A4F0}"/>
              </a:ext>
            </a:extLst>
          </p:cNvPr>
          <p:cNvSpPr txBox="1"/>
          <p:nvPr/>
        </p:nvSpPr>
        <p:spPr>
          <a:xfrm>
            <a:off x="2815072" y="1378003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127 mm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F94E-201E-43C0-B6FB-7EE9B9A0AF0D}"/>
              </a:ext>
            </a:extLst>
          </p:cNvPr>
          <p:cNvCxnSpPr>
            <a:cxnSpLocks/>
            <a:endCxn id="26" idx="3"/>
          </p:cNvCxnSpPr>
          <p:nvPr/>
        </p:nvCxnSpPr>
        <p:spPr>
          <a:xfrm flipV="1">
            <a:off x="5925921" y="4151043"/>
            <a:ext cx="0" cy="1319687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33D62C-FD77-4DFB-A1B3-28579B58CC8C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998000" y="1562669"/>
            <a:ext cx="1817072" cy="0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750519F-3890-4921-B9C9-95ACBFFB38A1}"/>
              </a:ext>
            </a:extLst>
          </p:cNvPr>
          <p:cNvSpPr txBox="1"/>
          <p:nvPr/>
        </p:nvSpPr>
        <p:spPr>
          <a:xfrm rot="5400000">
            <a:off x="5416807" y="3457263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 mm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38827A3-FDB2-4D92-86F0-761D37E17215}"/>
              </a:ext>
            </a:extLst>
          </p:cNvPr>
          <p:cNvSpPr/>
          <p:nvPr/>
        </p:nvSpPr>
        <p:spPr>
          <a:xfrm>
            <a:off x="7527164" y="2453209"/>
            <a:ext cx="3840480" cy="2377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Pocket Beagle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EDE3AEE-7CA9-4B83-A9E2-1D68049E796D}"/>
              </a:ext>
            </a:extLst>
          </p:cNvPr>
          <p:cNvSpPr/>
          <p:nvPr/>
        </p:nvSpPr>
        <p:spPr>
          <a:xfrm rot="5400000">
            <a:off x="7369892" y="1355930"/>
            <a:ext cx="3657600" cy="457199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A3A45F3-BFA3-4D55-A8FE-B5142100AC62}"/>
              </a:ext>
            </a:extLst>
          </p:cNvPr>
          <p:cNvSpPr txBox="1"/>
          <p:nvPr/>
        </p:nvSpPr>
        <p:spPr>
          <a:xfrm>
            <a:off x="2781300" y="5828906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BOARD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F471EFC-E8D5-48D9-82C4-2134548FBF50}"/>
              </a:ext>
            </a:extLst>
          </p:cNvPr>
          <p:cNvSpPr txBox="1"/>
          <p:nvPr/>
        </p:nvSpPr>
        <p:spPr>
          <a:xfrm>
            <a:off x="8994418" y="5828906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DISPENSER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4CE90F4-ADDC-9FEB-A81D-387EA6947AD3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3833299" y="1562669"/>
            <a:ext cx="1736701" cy="0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A7E9715-8C49-F636-F167-571531F4B5C3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5925921" y="1747335"/>
            <a:ext cx="0" cy="1385481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E3D0A6FF-539B-AD0D-79D3-7BDE9A3DF5EB}"/>
              </a:ext>
            </a:extLst>
          </p:cNvPr>
          <p:cNvSpPr/>
          <p:nvPr/>
        </p:nvSpPr>
        <p:spPr>
          <a:xfrm>
            <a:off x="1809472" y="2171700"/>
            <a:ext cx="3060000" cy="201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 Display Screen</a:t>
            </a:r>
          </a:p>
          <a:p>
            <a:pPr algn="ctr"/>
            <a:r>
              <a:rPr lang="en-US" dirty="0"/>
              <a:t>(85 mm x 56 mm)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9422FF-F769-5D14-0B76-79389C036108}"/>
              </a:ext>
            </a:extLst>
          </p:cNvPr>
          <p:cNvSpPr/>
          <p:nvPr/>
        </p:nvSpPr>
        <p:spPr>
          <a:xfrm>
            <a:off x="1469823" y="4600661"/>
            <a:ext cx="875856" cy="43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Button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4331A31-C68C-149A-8EEA-FD8BB008482C}"/>
              </a:ext>
            </a:extLst>
          </p:cNvPr>
          <p:cNvSpPr/>
          <p:nvPr/>
        </p:nvSpPr>
        <p:spPr>
          <a:xfrm>
            <a:off x="4380268" y="4423741"/>
            <a:ext cx="978408" cy="8138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Servo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CAD3CE8-DA92-BF5D-2D85-8EE5C9FFB738}"/>
              </a:ext>
            </a:extLst>
          </p:cNvPr>
          <p:cNvSpPr txBox="1"/>
          <p:nvPr/>
        </p:nvSpPr>
        <p:spPr>
          <a:xfrm rot="5400000">
            <a:off x="10673031" y="344186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USB</a:t>
            </a:r>
          </a:p>
        </p:txBody>
      </p:sp>
    </p:spTree>
    <p:extLst>
      <p:ext uri="{BB962C8B-B14F-4D97-AF65-F5344CB8AC3E}">
        <p14:creationId xmlns:p14="http://schemas.microsoft.com/office/powerpoint/2010/main" val="281618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10935</TotalTime>
  <Words>133</Words>
  <Application>Microsoft Office PowerPoint</Application>
  <PresentationFormat>Widescreen</PresentationFormat>
  <Paragraphs>43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Arial</vt:lpstr>
      <vt:lpstr>Diamond Grid 16x9</vt:lpstr>
      <vt:lpstr>ENGI 301  Ready, Set, Candy! PCB Project</vt:lpstr>
      <vt:lpstr>Background Information</vt:lpstr>
      <vt:lpstr>System Block Diagram – Ready, Set, Nerds!</vt:lpstr>
      <vt:lpstr>Mechanical Drawing – Ready, Set, Nerds!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Sunny Yu</cp:lastModifiedBy>
  <cp:revision>425</cp:revision>
  <dcterms:created xsi:type="dcterms:W3CDTF">2018-01-09T20:24:50Z</dcterms:created>
  <dcterms:modified xsi:type="dcterms:W3CDTF">2023-12-16T05:45:43Z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